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40" r:id="rId2"/>
    <p:sldId id="341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266" r:id="rId12"/>
    <p:sldId id="267" r:id="rId13"/>
    <p:sldId id="268" r:id="rId14"/>
    <p:sldId id="332" r:id="rId15"/>
    <p:sldId id="333" r:id="rId16"/>
    <p:sldId id="342" r:id="rId17"/>
    <p:sldId id="284" r:id="rId18"/>
    <p:sldId id="336" r:id="rId19"/>
    <p:sldId id="337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43" r:id="rId35"/>
    <p:sldId id="270" r:id="rId36"/>
    <p:sldId id="277" r:id="rId37"/>
    <p:sldId id="278" r:id="rId38"/>
    <p:sldId id="279" r:id="rId39"/>
    <p:sldId id="280" r:id="rId40"/>
    <p:sldId id="281" r:id="rId41"/>
    <p:sldId id="282" r:id="rId42"/>
    <p:sldId id="318" r:id="rId43"/>
    <p:sldId id="301" r:id="rId44"/>
    <p:sldId id="302" r:id="rId45"/>
    <p:sldId id="303" r:id="rId46"/>
    <p:sldId id="317" r:id="rId47"/>
    <p:sldId id="338" r:id="rId48"/>
    <p:sldId id="305" r:id="rId49"/>
    <p:sldId id="306" r:id="rId50"/>
    <p:sldId id="307" r:id="rId51"/>
    <p:sldId id="316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29" r:id="rId61"/>
    <p:sldId id="330" r:id="rId62"/>
    <p:sldId id="331" r:id="rId6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450CB07-A296-40B4-930A-9FFA6CD67525}">
          <p14:sldIdLst>
            <p14:sldId id="340"/>
            <p14:sldId id="341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266"/>
            <p14:sldId id="267"/>
            <p14:sldId id="268"/>
            <p14:sldId id="332"/>
            <p14:sldId id="333"/>
            <p14:sldId id="342"/>
            <p14:sldId id="284"/>
            <p14:sldId id="336"/>
            <p14:sldId id="337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43"/>
            <p14:sldId id="270"/>
            <p14:sldId id="277"/>
            <p14:sldId id="278"/>
            <p14:sldId id="279"/>
            <p14:sldId id="280"/>
            <p14:sldId id="281"/>
            <p14:sldId id="282"/>
            <p14:sldId id="318"/>
            <p14:sldId id="301"/>
            <p14:sldId id="302"/>
            <p14:sldId id="303"/>
            <p14:sldId id="317"/>
            <p14:sldId id="338"/>
            <p14:sldId id="305"/>
            <p14:sldId id="306"/>
            <p14:sldId id="307"/>
            <p14:sldId id="31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29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E20CA-1494-428F-BBDB-F050B642D66A}" type="datetimeFigureOut">
              <a:rPr lang="ko-KR" altLang="en-US" smtClean="0"/>
              <a:t>2023-05-15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96C88-9853-4CDD-916B-A7CFE15FD5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42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27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968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96C88-9853-4CDD-916B-A7CFE15FD59C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809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44C4-F0D9-4508-854F-B4976D08E825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3634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44C4-F0D9-4508-854F-B4976D08E825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427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8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88.PNG"/><Relationship Id="rId5" Type="http://schemas.openxmlformats.org/officeDocument/2006/relationships/image" Target="../media/image46.png"/><Relationship Id="rId10" Type="http://schemas.openxmlformats.org/officeDocument/2006/relationships/image" Target="../media/image87.PNG"/><Relationship Id="rId4" Type="http://schemas.openxmlformats.org/officeDocument/2006/relationships/image" Target="../media/image45.png"/><Relationship Id="rId9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92.PNG"/><Relationship Id="rId4" Type="http://schemas.openxmlformats.org/officeDocument/2006/relationships/image" Target="../media/image45.png"/><Relationship Id="rId9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96.png"/><Relationship Id="rId4" Type="http://schemas.openxmlformats.org/officeDocument/2006/relationships/image" Target="../media/image45.png"/><Relationship Id="rId9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8.png"/><Relationship Id="rId7" Type="http://schemas.openxmlformats.org/officeDocument/2006/relationships/image" Target="../media/image9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103.JPG"/><Relationship Id="rId5" Type="http://schemas.openxmlformats.org/officeDocument/2006/relationships/image" Target="../media/image47.png"/><Relationship Id="rId10" Type="http://schemas.openxmlformats.org/officeDocument/2006/relationships/image" Target="../media/image102.JPG"/><Relationship Id="rId4" Type="http://schemas.openxmlformats.org/officeDocument/2006/relationships/image" Target="../media/image44.png"/><Relationship Id="rId9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JPG"/><Relationship Id="rId3" Type="http://schemas.openxmlformats.org/officeDocument/2006/relationships/image" Target="../media/image18.png"/><Relationship Id="rId7" Type="http://schemas.openxmlformats.org/officeDocument/2006/relationships/image" Target="../media/image104.png"/><Relationship Id="rId12" Type="http://schemas.openxmlformats.org/officeDocument/2006/relationships/image" Target="../media/image10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08.JPG"/><Relationship Id="rId5" Type="http://schemas.openxmlformats.org/officeDocument/2006/relationships/image" Target="../media/image45.png"/><Relationship Id="rId10" Type="http://schemas.openxmlformats.org/officeDocument/2006/relationships/image" Target="../media/image107.png"/><Relationship Id="rId4" Type="http://schemas.openxmlformats.org/officeDocument/2006/relationships/image" Target="../media/image44.png"/><Relationship Id="rId9" Type="http://schemas.openxmlformats.org/officeDocument/2006/relationships/image" Target="../media/image106.png"/><Relationship Id="rId14" Type="http://schemas.openxmlformats.org/officeDocument/2006/relationships/image" Target="../media/image111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JPG"/><Relationship Id="rId3" Type="http://schemas.openxmlformats.org/officeDocument/2006/relationships/image" Target="../media/image44.png"/><Relationship Id="rId7" Type="http://schemas.openxmlformats.org/officeDocument/2006/relationships/image" Target="../media/image112.png"/><Relationship Id="rId12" Type="http://schemas.openxmlformats.org/officeDocument/2006/relationships/image" Target="../media/image11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116.jpeg"/><Relationship Id="rId5" Type="http://schemas.openxmlformats.org/officeDocument/2006/relationships/image" Target="../media/image48.png"/><Relationship Id="rId10" Type="http://schemas.openxmlformats.org/officeDocument/2006/relationships/image" Target="../media/image115.png"/><Relationship Id="rId4" Type="http://schemas.openxmlformats.org/officeDocument/2006/relationships/image" Target="../media/image45.png"/><Relationship Id="rId9" Type="http://schemas.openxmlformats.org/officeDocument/2006/relationships/image" Target="../media/image114.png"/><Relationship Id="rId14" Type="http://schemas.openxmlformats.org/officeDocument/2006/relationships/image" Target="../media/image119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26.png"/><Relationship Id="rId3" Type="http://schemas.openxmlformats.org/officeDocument/2006/relationships/image" Target="../media/image18.png"/><Relationship Id="rId7" Type="http://schemas.openxmlformats.org/officeDocument/2006/relationships/image" Target="../media/image47.pn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24.png"/><Relationship Id="rId5" Type="http://schemas.openxmlformats.org/officeDocument/2006/relationships/image" Target="../media/image45.png"/><Relationship Id="rId10" Type="http://schemas.openxmlformats.org/officeDocument/2006/relationships/image" Target="../media/image123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sp>
        <p:nvSpPr>
          <p:cNvPr id="6" name="Object 5"/>
          <p:cNvSpPr txBox="1"/>
          <p:nvPr/>
        </p:nvSpPr>
        <p:spPr>
          <a:xfrm>
            <a:off x="5105400" y="2926274"/>
            <a:ext cx="11934949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0" b="1" spc="-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Bebas" pitchFamily="34" charset="0"/>
              </a:rPr>
              <a:t>FUTURE</a:t>
            </a:r>
            <a:endParaRPr lang="en-US" sz="20000" b="1" spc="-300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10421290" y="5318644"/>
            <a:ext cx="6723710" cy="30931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9500" b="1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Bebas" pitchFamily="34" charset="0"/>
              </a:rPr>
              <a:t>TECH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grpSp>
        <p:nvGrpSpPr>
          <p:cNvPr id="8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9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3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4" name="그룹 1005"/>
          <p:cNvGrpSpPr/>
          <p:nvPr/>
        </p:nvGrpSpPr>
        <p:grpSpPr>
          <a:xfrm>
            <a:off x="4542681" y="2781300"/>
            <a:ext cx="3591960" cy="3557118"/>
            <a:chOff x="4512898" y="2768812"/>
            <a:chExt cx="3591960" cy="3557118"/>
          </a:xfrm>
        </p:grpSpPr>
        <p:pic>
          <p:nvPicPr>
            <p:cNvPr id="15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17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sp>
        <p:nvSpPr>
          <p:cNvPr id="18" name="Object 22"/>
          <p:cNvSpPr txBox="1"/>
          <p:nvPr/>
        </p:nvSpPr>
        <p:spPr>
          <a:xfrm>
            <a:off x="13411200" y="1668608"/>
            <a:ext cx="3629149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100" kern="0" spc="-200" dirty="0" smtClean="0">
                <a:solidFill>
                  <a:srgbClr val="4C47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Team </a:t>
            </a:r>
            <a:r>
              <a:rPr lang="en-US" sz="3100" kern="0" spc="-200" dirty="0">
                <a:solidFill>
                  <a:srgbClr val="4C47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</a:t>
            </a:r>
            <a:r>
              <a:rPr lang="en-US" sz="3100" kern="0" spc="-200" dirty="0" smtClean="0">
                <a:solidFill>
                  <a:srgbClr val="4C474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issplay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Object 23"/>
          <p:cNvSpPr txBox="1"/>
          <p:nvPr/>
        </p:nvSpPr>
        <p:spPr>
          <a:xfrm>
            <a:off x="1872067" y="7946776"/>
            <a:ext cx="1164383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5 Medium" pitchFamily="34" charset="0"/>
              </a:rPr>
              <a:t>주제: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0" name="그룹 1007"/>
          <p:cNvGrpSpPr/>
          <p:nvPr/>
        </p:nvGrpSpPr>
        <p:grpSpPr>
          <a:xfrm>
            <a:off x="2294305" y="1033527"/>
            <a:ext cx="4258895" cy="4258895"/>
            <a:chOff x="2277516" y="1033527"/>
            <a:chExt cx="4258895" cy="4258895"/>
          </a:xfrm>
        </p:grpSpPr>
        <p:pic>
          <p:nvPicPr>
            <p:cNvPr id="21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  <p:sp>
        <p:nvSpPr>
          <p:cNvPr id="22" name="Object 27"/>
          <p:cNvSpPr txBox="1"/>
          <p:nvPr/>
        </p:nvSpPr>
        <p:spPr>
          <a:xfrm>
            <a:off x="1872067" y="8956457"/>
            <a:ext cx="1164383" cy="6254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S-Core Dream 5 Medium" pitchFamily="34" charset="0"/>
                <a:cs typeface="S-Core Dream 5 Medium" pitchFamily="34" charset="0"/>
              </a:rPr>
              <a:t>이름:</a:t>
            </a:r>
            <a:endParaRPr lang="en-US" dirty="0"/>
          </a:p>
        </p:txBody>
      </p:sp>
      <p:sp>
        <p:nvSpPr>
          <p:cNvPr id="23" name="Object 28"/>
          <p:cNvSpPr txBox="1"/>
          <p:nvPr/>
        </p:nvSpPr>
        <p:spPr>
          <a:xfrm>
            <a:off x="2696062" y="9046033"/>
            <a:ext cx="5762138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배기표, 서영석, 이종협, 천수빈, 황규민, 최수아</a:t>
            </a:r>
            <a:endParaRPr lang="en-US" dirty="0"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4" name="Object 29"/>
          <p:cNvSpPr txBox="1"/>
          <p:nvPr/>
        </p:nvSpPr>
        <p:spPr>
          <a:xfrm>
            <a:off x="2736682" y="7966590"/>
            <a:ext cx="360197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 smtClean="0">
                <a:solidFill>
                  <a:srgbClr val="4C4747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디스플레이 불량품 감지하는 </a:t>
            </a:r>
          </a:p>
          <a:p>
            <a:r>
              <a:rPr lang="en-US" sz="2300" kern="0" spc="-200" dirty="0" smtClean="0">
                <a:solidFill>
                  <a:srgbClr val="4C4747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센서에 대한 데이터 로그 분석</a:t>
            </a:r>
            <a:endParaRPr lang="en-US" dirty="0"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136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66" y="6509147"/>
            <a:ext cx="3583932" cy="358393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40" y="3203731"/>
            <a:ext cx="2059869" cy="227492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6F1ED"/>
              </a:clrFrom>
              <a:clrTo>
                <a:srgbClr val="F6F1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050" y="1496262"/>
            <a:ext cx="8751708" cy="592198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762800" y="7467543"/>
            <a:ext cx="7961932" cy="5604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서영석, 배기표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95238" y="4025538"/>
            <a:ext cx="828057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2800" y="4879724"/>
            <a:ext cx="17157143" cy="5604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황규민, 천수빈, 이종협, 최수아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5238" y="6613347"/>
            <a:ext cx="528531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크롤링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3589568" y="430904"/>
            <a:ext cx="3574154" cy="4290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834318" y="251287"/>
            <a:ext cx="873427" cy="8580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95238" y="1534924"/>
            <a:ext cx="994285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팀 구성 및 역할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089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4" name="Object 15"/>
          <p:cNvSpPr txBox="1"/>
          <p:nvPr/>
        </p:nvSpPr>
        <p:spPr>
          <a:xfrm>
            <a:off x="14706600" y="2934932"/>
            <a:ext cx="2591019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72800" y="5321640"/>
            <a:ext cx="586761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수행절차 및 방법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7" name="Object 14"/>
          <p:cNvSpPr txBox="1"/>
          <p:nvPr/>
        </p:nvSpPr>
        <p:spPr>
          <a:xfrm>
            <a:off x="12192000" y="6573600"/>
            <a:ext cx="4496019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3 Light" pitchFamily="34" charset="0"/>
              </a:rPr>
              <a:t>Workflow</a:t>
            </a: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, </a:t>
            </a:r>
            <a:r>
              <a:rPr kumimoji="0" lang="ko-KR" alt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데이터명세</a:t>
            </a:r>
            <a:r>
              <a:rPr kumimoji="0" lang="en-US" altLang="ko-KR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데이터 전처리 및 탐색</a:t>
            </a:r>
            <a:r>
              <a:rPr lang="en-US" altLang="ko-KR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분석 </a:t>
            </a:r>
            <a:r>
              <a:rPr lang="ko-KR" altLang="en-US" sz="30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및 시각화 내용</a:t>
            </a:r>
            <a:endParaRPr kumimoji="0" lang="en-US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63263" y="1075701"/>
            <a:ext cx="28761722" cy="98385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sp>
        <p:nvSpPr>
          <p:cNvPr id="20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work-flow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2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999528" y="289488"/>
            <a:ext cx="28285038" cy="105295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sp>
        <p:nvSpPr>
          <p:cNvPr id="12" name="Object 6"/>
          <p:cNvSpPr txBox="1"/>
          <p:nvPr/>
        </p:nvSpPr>
        <p:spPr>
          <a:xfrm>
            <a:off x="1695238" y="1534924"/>
            <a:ext cx="994285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명세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9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00365" y="5400953"/>
            <a:ext cx="2284750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57034" y="4945155"/>
            <a:ext cx="2928081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68766" y="5098270"/>
            <a:ext cx="3090336" cy="85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11848" y="4540501"/>
            <a:ext cx="4204172" cy="808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61867" y="5805468"/>
            <a:ext cx="4504133" cy="505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사진을 넣어도 좋습니다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48838" y="6946449"/>
            <a:ext cx="4511143" cy="9704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키워드에 대한 부가적인 설명을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57561" y="6337089"/>
            <a:ext cx="2508101" cy="902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추가사항을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416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00365" y="5400953"/>
            <a:ext cx="2284750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57034" y="4945155"/>
            <a:ext cx="2928081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68766" y="5098270"/>
            <a:ext cx="3090336" cy="85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11848" y="4540501"/>
            <a:ext cx="4204172" cy="808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61867" y="5805468"/>
            <a:ext cx="4504133" cy="505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사진을 넣어도 좋습니다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48838" y="6946449"/>
            <a:ext cx="4511143" cy="9704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키워드에 대한 부가적인 설명을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75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1128" y="6304622"/>
            <a:ext cx="1812764" cy="6744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421351" y="3854911"/>
            <a:ext cx="487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함초롬돋움" panose="020B0604000101010101" pitchFamily="50" charset="-127"/>
              </a:rPr>
              <a:t>UCI SECOM Dataset </a:t>
            </a:r>
          </a:p>
          <a:p>
            <a:endParaRPr lang="en-US" altLang="ko-KR" dirty="0" smtClean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-   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반도체 공정 내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590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개의 센서 데이터 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수집 기간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: 2008/07/19 ~ 2008/10/17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결측치와 이상치 포함</a:t>
            </a:r>
            <a:endParaRPr lang="en-US" altLang="ko-KR" sz="2000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11" y="3387731"/>
            <a:ext cx="10496666" cy="4763324"/>
          </a:xfrm>
          <a:prstGeom prst="rect">
            <a:avLst/>
          </a:prstGeom>
        </p:spPr>
      </p:pic>
      <p:sp>
        <p:nvSpPr>
          <p:cNvPr id="17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9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26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82" y="2716030"/>
            <a:ext cx="6856174" cy="65209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86000" y="8841535"/>
            <a:ext cx="575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Pass/Fail column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을 통해 양품과 불량품 수치 확인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3296206"/>
            <a:ext cx="6015169" cy="556337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720756" y="8836830"/>
            <a:ext cx="5757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Columns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이름 변경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,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데이터</a:t>
            </a:r>
            <a:r>
              <a:rPr lang="en-US" altLang="ko-KR" sz="2000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전처리를 위해 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Time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과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Pass/Fail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열 제거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21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84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99" y="3009900"/>
            <a:ext cx="5212740" cy="56714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36541" y="8918223"/>
            <a:ext cx="5757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표준편차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== 0,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Noto Sans" panose="020B0502040504020204" pitchFamily="34" charset="0"/>
              </a:rPr>
              <a:t>값이 극단적이고 분석에 필요하지 않은  데이터이므로 제거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Noto Sans" panose="020B0502040504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632" y="3009900"/>
            <a:ext cx="7792537" cy="46964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71632" y="8918223"/>
            <a:ext cx="7792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표준편차가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0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에 가까운 값</a:t>
            </a:r>
            <a:endParaRPr lang="en-US" altLang="ko-KR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-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값이 극단적이고 분석에 필요하지 않은  데이터이므로 똑같이 제거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05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572984"/>
            <a:ext cx="7840169" cy="50965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71430" y="7949528"/>
            <a:ext cx="7840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각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column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과의 상관계수 분석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상관계수가 높은 컬럼은 다른 컬럼에 영향을 받기 쉬운 이유로 분석에서 제외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660" y="1534036"/>
            <a:ext cx="7422292" cy="6135534"/>
          </a:xfrm>
          <a:prstGeom prst="rect">
            <a:avLst/>
          </a:prstGeom>
        </p:spPr>
      </p:pic>
      <p:sp>
        <p:nvSpPr>
          <p:cNvPr id="13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78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239000" y="1409700"/>
            <a:ext cx="9395329" cy="21698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500" b="1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Bebas" pitchFamily="34" charset="0"/>
              </a:rPr>
              <a:t>CONTENTS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8377" y="4647186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01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71394" y="4647186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02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9810" y="5113374"/>
            <a:ext cx="25730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프로젝트 배경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79811" y="5730507"/>
            <a:ext cx="545511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세부사항을 입력해주세요</a:t>
            </a: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부제목을 입력해주세요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8810" y="5113943"/>
            <a:ext cx="315459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팀 구성 및 역할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808814" y="5730507"/>
            <a:ext cx="545226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세부사항을 입력해주세요</a:t>
            </a: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부제목을 입력해주세요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8377" y="6843912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71390" y="6843914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05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79810" y="7310098"/>
            <a:ext cx="288759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결론 및 향후 과제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79811" y="7927233"/>
            <a:ext cx="545226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세부사항을 입력해주세요</a:t>
            </a: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부제목을 입력해주세요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08811" y="7310098"/>
            <a:ext cx="1572873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느낀점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08814" y="7927233"/>
            <a:ext cx="545226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세부사항을 입력해주세요</a:t>
            </a: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부제목을 입력해주세요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597714" y="4647190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 smtClean="0">
                <a:solidFill>
                  <a:srgbClr val="4C50BB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03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035048" y="5113943"/>
            <a:ext cx="2805151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C4747"/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6 Bold" pitchFamily="34" charset="0"/>
              </a:rPr>
              <a:t>수행절차 및 방법</a:t>
            </a:r>
            <a:endParaRPr 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035099" y="5730507"/>
            <a:ext cx="545226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세부사항을 입력해주세요</a:t>
            </a:r>
          </a:p>
          <a:p>
            <a:r>
              <a:rPr lang="en-US" sz="2100" kern="0" spc="-100" dirty="0" smtClean="0">
                <a:solidFill>
                  <a:srgbClr val="4C4747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부제목을 입력해주세요</a:t>
            </a:r>
            <a:endParaRPr lang="en-US" dirty="0"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844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29" y="2781300"/>
            <a:ext cx="7276392" cy="54354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71430" y="8517411"/>
            <a:ext cx="7276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결측치 확인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전체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1567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개 행 중 결측치 비율이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50%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넘어가는 컬럼 제거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587" y="2781301"/>
            <a:ext cx="7374603" cy="54354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601200" y="8517411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결측치가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50%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미만인 값에 대해서는 평균치로 대체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6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8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37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953208" y="8917521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PASS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데이터 분포 확인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–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이상치 존재로 비정상적 그래프 존재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644" y="1037794"/>
            <a:ext cx="7772398" cy="22997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25" y="3959723"/>
            <a:ext cx="7275716" cy="45576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644" y="3953431"/>
            <a:ext cx="7277156" cy="45650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094519" y="3333631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Pass/Fail </a:t>
            </a:r>
            <a:r>
              <a:rPr lang="ko-KR" altLang="en-US" sz="2000" dirty="0" smtClean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데이터를 각각 분리해서 이상치 확인</a:t>
            </a:r>
            <a:endParaRPr lang="ko-KR" altLang="en-US" sz="2000" dirty="0">
              <a:latin typeface="Noto Sans CJK KR DemiLite (TTF" panose="020B0600000101010101" pitchFamily="50" charset="-127"/>
              <a:ea typeface="Noto Sans CJK KR DemiLite (TTF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30408" y="8880164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Fail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데이터 분포 확인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–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이상치 존재로 비정상적 그래프 존재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0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71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571431" y="9181661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이상치를 각각 상한값 </a:t>
            </a:r>
            <a:r>
              <a:rPr lang="en-US" altLang="ko-KR" sz="2000" dirty="0" smtClean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/ </a:t>
            </a:r>
            <a:r>
              <a:rPr lang="ko-KR" altLang="en-US" sz="2000" dirty="0" smtClean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하한값으로 대체</a:t>
            </a:r>
            <a:endParaRPr lang="ko-KR" altLang="en-US" sz="2000" dirty="0">
              <a:latin typeface="Noto Sans CJK KR DemiLite (TTF" panose="020B0600000101010101" pitchFamily="50" charset="-127"/>
              <a:ea typeface="Noto Sans CJK KR DemiLite (TTF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431" y="2902700"/>
            <a:ext cx="9322314" cy="6214876"/>
          </a:xfrm>
          <a:prstGeom prst="rect">
            <a:avLst/>
          </a:prstGeom>
        </p:spPr>
      </p:pic>
      <p:sp>
        <p:nvSpPr>
          <p:cNvPr id="10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49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990278" y="8917521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PASS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데이터 분포 확인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–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이상치 대체로 그래프 안정화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77647" y="8880164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Fail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데이터 분포 확인 </a:t>
            </a:r>
            <a:r>
              <a:rPr lang="en-US" altLang="ko-KR" sz="2000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– </a:t>
            </a:r>
            <a:r>
              <a:rPr lang="ko-KR" altLang="en-US" sz="2000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이상치 대체로 그래프 안정화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277" y="4000500"/>
            <a:ext cx="7314789" cy="4569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277647" y="4000500"/>
            <a:ext cx="7283620" cy="4569146"/>
          </a:xfrm>
          <a:prstGeom prst="rect">
            <a:avLst/>
          </a:prstGeom>
        </p:spPr>
      </p:pic>
      <p:sp>
        <p:nvSpPr>
          <p:cNvPr id="14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30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990278" y="8917521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PASS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데이터 분포 비교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–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이상치 대체 전 그래프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77647" y="8880164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PASS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데이터 분포 비교 </a:t>
            </a:r>
            <a:r>
              <a:rPr lang="en-US" altLang="ko-KR" sz="2000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– </a:t>
            </a:r>
            <a:r>
              <a:rPr lang="ko-KR" altLang="en-US" sz="2000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이상치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대체 후 그래프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05721" y="3676827"/>
            <a:ext cx="7314789" cy="456914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11" y="3688285"/>
            <a:ext cx="7275716" cy="4557688"/>
          </a:xfrm>
          <a:prstGeom prst="rect">
            <a:avLst/>
          </a:prstGeom>
        </p:spPr>
      </p:pic>
      <p:sp>
        <p:nvSpPr>
          <p:cNvPr id="15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데이터 전처리 및 탐색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8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13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1431" y="1433012"/>
            <a:ext cx="5558134" cy="11494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규민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76" y="3195858"/>
            <a:ext cx="7011378" cy="59539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171" y="3195858"/>
            <a:ext cx="7374124" cy="32966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534400" y="1699104"/>
            <a:ext cx="8441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Sklearn </a:t>
            </a:r>
            <a:r>
              <a:rPr lang="ko-KR" altLang="en-US" sz="3200" b="1" dirty="0" smtClean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라이브러리와 </a:t>
            </a:r>
            <a:r>
              <a:rPr lang="en-US" altLang="ko-KR" sz="3200" b="1" dirty="0" smtClean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XGBoost </a:t>
            </a:r>
            <a:r>
              <a:rPr lang="ko-KR" altLang="en-US" sz="3200" b="1" dirty="0" smtClean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모델을 이용한 예측모델 생성과 </a:t>
            </a:r>
            <a:r>
              <a:rPr lang="ko-KR" altLang="en-US" sz="3200" b="1" dirty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샘</a:t>
            </a:r>
            <a:r>
              <a:rPr lang="ko-KR" altLang="en-US" sz="3200" b="1" dirty="0" smtClean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플링 방식 별 데이터 비교</a:t>
            </a:r>
            <a:endParaRPr lang="ko-KR" altLang="en-US" sz="3200" b="1" dirty="0">
              <a:latin typeface="Noto Sans CJK KR DemiLite (TTF" panose="020B0600000101010101" pitchFamily="50" charset="-127"/>
              <a:ea typeface="Noto Sans CJK KR DemiLite (TTF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02171" y="6751935"/>
            <a:ext cx="7276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기존 전처리가 완료된 데이터를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train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데이터와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test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데이터 분리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</a:t>
            </a:r>
          </a:p>
          <a:p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그후 비교를 위해서 표준화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14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규민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13" y="3608400"/>
            <a:ext cx="14943204" cy="43902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75714" y="8501282"/>
            <a:ext cx="687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Under-Sampling</a:t>
            </a:r>
            <a:r>
              <a:rPr lang="ko-KR" altLang="en-US" sz="28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과 </a:t>
            </a:r>
            <a:r>
              <a:rPr lang="en-US" altLang="ko-KR" sz="28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Over-Sampling </a:t>
            </a:r>
            <a:r>
              <a:rPr lang="ko-KR" altLang="en-US" sz="28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비교</a:t>
            </a:r>
            <a:endParaRPr lang="ko-KR" altLang="en-US" sz="28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72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규민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4400" y="8501282"/>
            <a:ext cx="9011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Pass </a:t>
            </a:r>
            <a:r>
              <a:rPr lang="ko-KR" altLang="en-US" sz="28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와 </a:t>
            </a:r>
            <a:r>
              <a:rPr lang="en-US" altLang="ko-KR" sz="28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Fail </a:t>
            </a:r>
            <a:r>
              <a:rPr lang="ko-KR" altLang="en-US" sz="28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의 데이터 수를 일치시켜 더 나은 결과값 도출</a:t>
            </a:r>
            <a:endParaRPr lang="ko-KR" altLang="en-US" sz="28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898722"/>
            <a:ext cx="5558136" cy="52863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222" y="2540405"/>
            <a:ext cx="6101112" cy="580277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486894" y="5071246"/>
            <a:ext cx="2286000" cy="1101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62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규민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60883" y="9002647"/>
            <a:ext cx="7276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Under-Sampling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완료 후 데이터 비교를 위해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train, test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데이터 분리 후 표준화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84" y="2582508"/>
            <a:ext cx="7649643" cy="74114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55" y="3088501"/>
            <a:ext cx="8021169" cy="5430008"/>
          </a:xfrm>
          <a:prstGeom prst="rect">
            <a:avLst/>
          </a:prstGeom>
        </p:spPr>
      </p:pic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08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규민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448105"/>
            <a:ext cx="4887007" cy="72781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967" y="2391273"/>
            <a:ext cx="6824464" cy="682446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848601" y="5448300"/>
            <a:ext cx="6165334" cy="31242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1546421" y="2448105"/>
            <a:ext cx="2405907" cy="3008934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1493" y="6718012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34800" y="4335334"/>
            <a:ext cx="205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False Alarm</a:t>
            </a:r>
          </a:p>
          <a:p>
            <a:pPr algn="ctr"/>
            <a:r>
              <a:rPr lang="ko-KR" altLang="en-US" dirty="0" smtClean="0"/>
              <a:t>실제 정상이지만 불량으로 판단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834877" y="3042624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34877" y="795058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347970" y="7929291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23840" y="9088044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XGBoost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모델을 이용해 혼동행렬로 예측모델 생성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21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5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75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630560" y="2700859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810999" y="5127429"/>
            <a:ext cx="481418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프로젝트 배경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53577" y="6631167"/>
            <a:ext cx="516678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이곳에는 세부사항을 적어주세요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부제목을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237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규민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34441" y="7770262"/>
            <a:ext cx="7276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Over-Sampling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완료 후 데이터 비교를 위해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train, test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데이터 분리 후 표준화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933700"/>
            <a:ext cx="6581392" cy="27735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71431" y="6172836"/>
            <a:ext cx="7276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SMOTE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를 통해서 기존 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Pass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대비 부족하던</a:t>
            </a:r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Fail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데이터를 비율에 맞게 증폭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105" y="2933700"/>
            <a:ext cx="7983064" cy="4296375"/>
          </a:xfrm>
          <a:prstGeom prst="rect">
            <a:avLst/>
          </a:prstGeom>
        </p:spPr>
      </p:pic>
      <p:sp>
        <p:nvSpPr>
          <p:cNvPr id="15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64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738" y="2448104"/>
            <a:ext cx="6639939" cy="66399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규민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48601" y="5448300"/>
            <a:ext cx="6165334" cy="3124200"/>
          </a:xfrm>
          <a:prstGeom prst="rect">
            <a:avLst/>
          </a:prstGeom>
          <a:solidFill>
            <a:schemeClr val="accent2">
              <a:lumMod val="60000"/>
              <a:lumOff val="4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1546421" y="2448105"/>
            <a:ext cx="2405907" cy="3008934"/>
          </a:xfrm>
          <a:prstGeom prst="rect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1493" y="6718012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34800" y="4335334"/>
            <a:ext cx="205740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B050"/>
                </a:solidFill>
              </a:rPr>
              <a:t>False Alarm</a:t>
            </a:r>
          </a:p>
          <a:p>
            <a:pPr algn="ctr"/>
            <a:r>
              <a:rPr lang="ko-KR" altLang="en-US" dirty="0" smtClean="0"/>
              <a:t>실제 정상이지만 불량으로 판단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834877" y="3042624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34877" y="795058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</a:rPr>
              <a:t>합격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347970" y="7929291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불량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23840" y="9088044"/>
            <a:ext cx="727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XGBoost </a:t>
            </a:r>
            <a:r>
              <a:rPr lang="ko-KR" altLang="en-US" sz="2000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모델을 이용해 혼동행렬로 예측모델 생성</a:t>
            </a:r>
            <a:endParaRPr lang="ko-KR" altLang="en-US" sz="2000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876" y="2582508"/>
            <a:ext cx="5138310" cy="33364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910" y="5918948"/>
            <a:ext cx="5811061" cy="4210638"/>
          </a:xfrm>
          <a:prstGeom prst="rect">
            <a:avLst/>
          </a:prstGeom>
        </p:spPr>
      </p:pic>
      <p:sp>
        <p:nvSpPr>
          <p:cNvPr id="21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5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38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규민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3" y="2902726"/>
            <a:ext cx="16175768" cy="61173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15787" y="9142315"/>
            <a:ext cx="352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각 샘플링 별 정확도 비교</a:t>
            </a:r>
            <a:endParaRPr lang="ko-KR" altLang="en-US" sz="2400" dirty="0"/>
          </a:p>
        </p:txBody>
      </p:sp>
      <p:sp>
        <p:nvSpPr>
          <p:cNvPr id="13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49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31" y="2354434"/>
            <a:ext cx="9253920" cy="7948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06200" y="2933700"/>
            <a:ext cx="48710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Noto Sans CJK KR DemiLite (TTF" panose="020B0600000101010101" pitchFamily="50" charset="-127"/>
                <a:ea typeface="Noto Sans CJK KR DemiLite (TTF" panose="020B0600000101010101" pitchFamily="50" charset="-127"/>
              </a:rPr>
              <a:t>XGBoost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모델을 통해서 각 센서들 중 불량 요인을 만들어내는데 중요한 센서들을 그래프로 추출 가능</a:t>
            </a:r>
            <a:endParaRPr lang="ko-KR" altLang="en-US" sz="3600" dirty="0"/>
          </a:p>
        </p:txBody>
      </p:sp>
      <p:sp>
        <p:nvSpPr>
          <p:cNvPr id="13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규민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14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170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769393"/>
            <a:ext cx="8696918" cy="36929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06" y="2614687"/>
            <a:ext cx="6459259" cy="26526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98262" y="3176431"/>
            <a:ext cx="926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웨이퍼 불량률 공정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관련 머신러닝을 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	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	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트레이닝 시킨 모델보다 테스트한 모델의 수가 많음을 확인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0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618296"/>
            <a:ext cx="9250625" cy="63445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14" b="-2904"/>
          <a:stretch/>
        </p:blipFill>
        <p:spPr>
          <a:xfrm>
            <a:off x="231302" y="3961270"/>
            <a:ext cx="7156909" cy="44231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3561"/>
          <a:stretch/>
        </p:blipFill>
        <p:spPr>
          <a:xfrm>
            <a:off x="7801531" y="793528"/>
            <a:ext cx="6212403" cy="2375087"/>
          </a:xfrm>
          <a:prstGeom prst="rect">
            <a:avLst/>
          </a:prstGeom>
        </p:spPr>
      </p:pic>
      <p:sp>
        <p:nvSpPr>
          <p:cNvPr id="18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1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289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195" y="2789224"/>
            <a:ext cx="11847576" cy="6438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47" y="1569223"/>
            <a:ext cx="7568682" cy="1669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87000" y="3543300"/>
            <a:ext cx="677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웨이퍼 수율은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85.2%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이고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가지의 불량률이 존재한다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1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728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808" y="1237870"/>
            <a:ext cx="11776192" cy="640010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07" y="2582508"/>
            <a:ext cx="7246498" cy="610776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97753" y="9311090"/>
            <a:ext cx="110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Edge-Ring - Edge-Loc - Center - Loc - Scratch - Random - Donut - Near-full 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순으로 분량률 확인</a:t>
            </a:r>
          </a:p>
        </p:txBody>
      </p:sp>
      <p:sp>
        <p:nvSpPr>
          <p:cNvPr id="22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9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8883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3314700"/>
            <a:ext cx="8826836" cy="69382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112" y="1313735"/>
            <a:ext cx="8979455" cy="22751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363200" y="3695700"/>
            <a:ext cx="753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웨이퍼 크기가 커질수록 불량률 감소 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= 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웨이퍼크기가 작을수록 수율도 낮아진다</a:t>
            </a:r>
          </a:p>
        </p:txBody>
      </p:sp>
      <p:sp>
        <p:nvSpPr>
          <p:cNvPr id="17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0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1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38" y="3666743"/>
            <a:ext cx="4019762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프로젝트 배경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783810" y="2664524"/>
            <a:ext cx="1031610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디스플레이 불량품 감지하는 센서에 대한 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데이터 로그 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9367774" y="1970190"/>
            <a:ext cx="9587465" cy="553998"/>
            <a:chOff x="9367774" y="1970190"/>
            <a:chExt cx="9587465" cy="553998"/>
          </a:xfrm>
        </p:grpSpPr>
        <p:sp>
          <p:nvSpPr>
            <p:cNvPr id="14" name="Object 14"/>
            <p:cNvSpPr txBox="1"/>
            <p:nvPr/>
          </p:nvSpPr>
          <p:spPr>
            <a:xfrm>
              <a:off x="9783810" y="1970190"/>
              <a:ext cx="9171429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0" cap="none" spc="-200" normalizeH="0" baseline="0" noProof="0" dirty="0" smtClean="0">
                  <a:ln>
                    <a:noFill/>
                  </a:ln>
                  <a:solidFill>
                    <a:srgbClr val="4C4747"/>
                  </a:solidFill>
                  <a:effectLst/>
                  <a:uLnTx/>
                  <a:uFillTx/>
                  <a:latin typeface="Noto Sans Mono CJK KR R (TTF)" panose="020B0500000000000000" pitchFamily="50" charset="-127"/>
                  <a:ea typeface="Noto Sans Mono CJK KR R (TTF)" panose="020B0500000000000000" pitchFamily="50" charset="-127"/>
                  <a:cs typeface="S-Core Dream 5 Medium" pitchFamily="34" charset="0"/>
                </a:rPr>
                <a:t>프로젝트 주제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</a:endParaRPr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9367774" y="2186359"/>
              <a:ext cx="160149" cy="160149"/>
              <a:chOff x="9367774" y="2186359"/>
              <a:chExt cx="160149" cy="16014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67774" y="2186359"/>
                <a:ext cx="160149" cy="160149"/>
              </a:xfrm>
              <a:prstGeom prst="rect">
                <a:avLst/>
              </a:prstGeom>
            </p:spPr>
          </p:pic>
        </p:grpSp>
      </p:grpSp>
      <p:sp>
        <p:nvSpPr>
          <p:cNvPr id="19" name="Object 19"/>
          <p:cNvSpPr txBox="1"/>
          <p:nvPr/>
        </p:nvSpPr>
        <p:spPr>
          <a:xfrm>
            <a:off x="9783810" y="5087314"/>
            <a:ext cx="1026718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컨셉, 훈련내용과의 관련성, 개발환경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9367774" y="4392990"/>
            <a:ext cx="9587465" cy="553998"/>
            <a:chOff x="9367774" y="4392990"/>
            <a:chExt cx="9587465" cy="553998"/>
          </a:xfrm>
        </p:grpSpPr>
        <p:sp>
          <p:nvSpPr>
            <p:cNvPr id="21" name="Object 21"/>
            <p:cNvSpPr txBox="1"/>
            <p:nvPr/>
          </p:nvSpPr>
          <p:spPr>
            <a:xfrm>
              <a:off x="9783810" y="4392990"/>
              <a:ext cx="9171429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0" cap="none" spc="-200" normalizeH="0" baseline="0" noProof="0" dirty="0" smtClean="0">
                  <a:ln>
                    <a:noFill/>
                  </a:ln>
                  <a:solidFill>
                    <a:srgbClr val="4C4747"/>
                  </a:solidFill>
                  <a:effectLst/>
                  <a:uLnTx/>
                  <a:uFillTx/>
                  <a:latin typeface="Noto Sans Mono CJK KR Bold" panose="020B0800000000000000" pitchFamily="34" charset="-127"/>
                  <a:ea typeface="Noto Sans Mono CJK KR Bold" panose="020B0800000000000000" pitchFamily="34" charset="-127"/>
                  <a:cs typeface="S-Core Dream 5 Medium" pitchFamily="34" charset="0"/>
                </a:rPr>
                <a:t>프로젝트 개요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9367774" y="4609155"/>
              <a:ext cx="160149" cy="160149"/>
              <a:chOff x="9367774" y="4609155"/>
              <a:chExt cx="160149" cy="16014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67774" y="4609155"/>
                <a:ext cx="160149" cy="160149"/>
              </a:xfrm>
              <a:prstGeom prst="rect">
                <a:avLst/>
              </a:prstGeom>
            </p:spPr>
          </p:pic>
        </p:grpSp>
      </p:grpSp>
      <p:sp>
        <p:nvSpPr>
          <p:cNvPr id="26" name="Object 26"/>
          <p:cNvSpPr txBox="1"/>
          <p:nvPr/>
        </p:nvSpPr>
        <p:spPr>
          <a:xfrm>
            <a:off x="9783783" y="7395820"/>
            <a:ext cx="1026718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세부내용을 더 쓰고 싶으면, 이 그룹을 하단에 복사해서 사용해주세요.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9367774" y="6701495"/>
            <a:ext cx="9587465" cy="553998"/>
            <a:chOff x="9367774" y="6701495"/>
            <a:chExt cx="9587465" cy="553998"/>
          </a:xfrm>
        </p:grpSpPr>
        <p:sp>
          <p:nvSpPr>
            <p:cNvPr id="28" name="Object 28"/>
            <p:cNvSpPr txBox="1"/>
            <p:nvPr/>
          </p:nvSpPr>
          <p:spPr>
            <a:xfrm>
              <a:off x="9783810" y="6701495"/>
              <a:ext cx="9171429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0" cap="none" spc="-200" normalizeH="0" baseline="0" noProof="0" dirty="0" smtClean="0">
                  <a:ln>
                    <a:noFill/>
                  </a:ln>
                  <a:solidFill>
                    <a:srgbClr val="4C4747"/>
                  </a:solidFill>
                  <a:effectLst/>
                  <a:uLnTx/>
                  <a:uFillTx/>
                  <a:latin typeface="Noto Sans Mono CJK KR Bold" panose="020B0800000000000000" pitchFamily="34" charset="-127"/>
                  <a:ea typeface="Noto Sans Mono CJK KR Bold" panose="020B0800000000000000" pitchFamily="34" charset="-127"/>
                  <a:cs typeface="S-Core Dream 5 Medium" pitchFamily="34" charset="0"/>
                </a:rPr>
                <a:t>프로젝트 구조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</a:endParaRPr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9367774" y="6917657"/>
              <a:ext cx="160149" cy="160149"/>
              <a:chOff x="9367774" y="6917657"/>
              <a:chExt cx="160149" cy="16014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67774" y="6917657"/>
                <a:ext cx="160149" cy="160149"/>
              </a:xfrm>
              <a:prstGeom prst="rect">
                <a:avLst/>
              </a:prstGeom>
            </p:spPr>
          </p:pic>
        </p:grpSp>
      </p:grpSp>
      <p:sp>
        <p:nvSpPr>
          <p:cNvPr id="24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5" name="Object 13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052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115" y="1078588"/>
            <a:ext cx="8314012" cy="32279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09900"/>
            <a:ext cx="8800601" cy="69175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10801" y="4306540"/>
            <a:ext cx="768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웨이퍼작은것에 대부분의 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Lot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를 사용하는듯 함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... </a:t>
            </a:r>
            <a:r>
              <a:rPr lang="en-US" altLang="ko-KR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??</a:t>
            </a:r>
            <a:endParaRPr lang="en-US" altLang="ko-KR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8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1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1474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985002"/>
            <a:ext cx="8469998" cy="3345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25" y="3009900"/>
            <a:ext cx="8762444" cy="70953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68000" y="4330802"/>
            <a:ext cx="693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lotname(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특정부품</a:t>
            </a:r>
            <a:r>
              <a:rPr lang="en-US" altLang="ko-KR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  <a:r>
              <a: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과 불량 유형과는 상관관계가 있지 않다 </a:t>
            </a:r>
          </a:p>
        </p:txBody>
      </p:sp>
      <p:sp>
        <p:nvSpPr>
          <p:cNvPr id="17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+mn-ea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0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310466" y="82635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기표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영석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710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9622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9364" y="612261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39" y="5710852"/>
            <a:ext cx="3784572" cy="61627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739226" y="3441947"/>
            <a:ext cx="716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웨이퍼크기는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부터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20000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까지 있으나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2000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이상의 데이터는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count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수가 적어 표에 잘 보이지 않으므로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500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초과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2000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미만으로 정하여 시각화하기로 결정하였습니다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(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웨이퍼크기가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600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미만인 게 가장 많습니다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2.   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불량유형별로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count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하여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(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불량이 아닌 것이 가장 많습니다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</a:p>
          <a:p>
            <a:pPr marL="342900" indent="-342900">
              <a:buAutoNum type="arabicPeriod" startAt="2"/>
            </a:pP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grpSp>
        <p:nvGrpSpPr>
          <p:cNvPr id="15" name="그룹 1002"/>
          <p:cNvGrpSpPr/>
          <p:nvPr/>
        </p:nvGrpSpPr>
        <p:grpSpPr>
          <a:xfrm>
            <a:off x="995497" y="3343681"/>
            <a:ext cx="4283414" cy="2325496"/>
            <a:chOff x="1666667" y="3157073"/>
            <a:chExt cx="4139104" cy="2217008"/>
          </a:xfrm>
        </p:grpSpPr>
        <p:pic>
          <p:nvPicPr>
            <p:cNvPr id="16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6667" y="3157073"/>
              <a:ext cx="4139104" cy="2217008"/>
            </a:xfrm>
            <a:prstGeom prst="rect">
              <a:avLst/>
            </a:prstGeom>
          </p:spPr>
        </p:pic>
      </p:grpSp>
      <p:grpSp>
        <p:nvGrpSpPr>
          <p:cNvPr id="17" name="그룹 1003"/>
          <p:cNvGrpSpPr/>
          <p:nvPr/>
        </p:nvGrpSpPr>
        <p:grpSpPr>
          <a:xfrm>
            <a:off x="5545485" y="3343681"/>
            <a:ext cx="4619418" cy="2622703"/>
            <a:chOff x="5845083" y="3120448"/>
            <a:chExt cx="3851945" cy="23809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45083" y="3120448"/>
              <a:ext cx="3851945" cy="2380983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39" y="6371666"/>
            <a:ext cx="3209925" cy="5334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87" y="5792804"/>
            <a:ext cx="2790825" cy="659612"/>
          </a:xfrm>
          <a:prstGeom prst="rect">
            <a:avLst/>
          </a:prstGeom>
        </p:spPr>
      </p:pic>
      <p:sp>
        <p:nvSpPr>
          <p:cNvPr id="25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6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44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168907" y="3098535"/>
            <a:ext cx="7162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1.    trianTestLabel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열을 기준으로 불량유형 빈도를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2.   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 열을 기준으로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trianTestLabel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빈도를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None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값을 제외하여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을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4.    None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값을 제외하여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를 시각화</a:t>
            </a: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(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테스트에서 불량이 많이 줄어들었습니다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</a:t>
            </a: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트레이닝에서 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edge-ring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center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불량유형이 많았으나 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테스트에서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많이 감소하였습니다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4" y="2980721"/>
            <a:ext cx="4675019" cy="24700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1" y="6527245"/>
            <a:ext cx="4632687" cy="25213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55" y="2963501"/>
            <a:ext cx="4584246" cy="27944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14" y="6487760"/>
            <a:ext cx="4655796" cy="292353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67" y="5769393"/>
            <a:ext cx="4246796" cy="5102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27" y="5738102"/>
            <a:ext cx="4399366" cy="5907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73" y="9411296"/>
            <a:ext cx="4667250" cy="5810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71" y="9466552"/>
            <a:ext cx="4181475" cy="390525"/>
          </a:xfrm>
          <a:prstGeom prst="rect">
            <a:avLst/>
          </a:prstGeom>
        </p:spPr>
      </p:pic>
      <p:sp>
        <p:nvSpPr>
          <p:cNvPr id="26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7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9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15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68228" y="6913981"/>
            <a:ext cx="3090317" cy="723993"/>
          </a:xfrm>
          <a:prstGeom prst="rect">
            <a:avLst/>
          </a:prstGeom>
        </p:spPr>
      </p:pic>
      <p:grpSp>
        <p:nvGrpSpPr>
          <p:cNvPr id="23" name="그룹 1006"/>
          <p:cNvGrpSpPr/>
          <p:nvPr/>
        </p:nvGrpSpPr>
        <p:grpSpPr>
          <a:xfrm>
            <a:off x="5793527" y="2719766"/>
            <a:ext cx="4359961" cy="2735875"/>
            <a:chOff x="6038095" y="5617539"/>
            <a:chExt cx="4359961" cy="2735875"/>
          </a:xfrm>
        </p:grpSpPr>
        <p:pic>
          <p:nvPicPr>
            <p:cNvPr id="24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8095" y="5617539"/>
              <a:ext cx="4359961" cy="2735875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10476453" y="3071408"/>
            <a:ext cx="716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열을 기준으로 웨이퍼크기 빈도를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scatterplot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으로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열을 기준으로 웨이퍼크기 빈도를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boxplot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으로 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 startAt="3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불량유형을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파이차트로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  (none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가장 많음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 startAt="4"/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불량유형에서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None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을 제외하여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시각화</a:t>
            </a: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    (edge-ring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가장 많음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grpSp>
        <p:nvGrpSpPr>
          <p:cNvPr id="31" name="그룹 1011"/>
          <p:cNvGrpSpPr/>
          <p:nvPr/>
        </p:nvGrpSpPr>
        <p:grpSpPr>
          <a:xfrm>
            <a:off x="1432836" y="6171713"/>
            <a:ext cx="3576025" cy="3462039"/>
            <a:chOff x="7573936" y="7707088"/>
            <a:chExt cx="3576025" cy="3462039"/>
          </a:xfrm>
        </p:grpSpPr>
        <p:pic>
          <p:nvPicPr>
            <p:cNvPr id="3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73936" y="7707088"/>
              <a:ext cx="3576025" cy="3462039"/>
            </a:xfrm>
            <a:prstGeom prst="rect">
              <a:avLst/>
            </a:prstGeom>
          </p:spPr>
        </p:pic>
      </p:grpSp>
      <p:grpSp>
        <p:nvGrpSpPr>
          <p:cNvPr id="33" name="그룹 1012"/>
          <p:cNvGrpSpPr/>
          <p:nvPr/>
        </p:nvGrpSpPr>
        <p:grpSpPr>
          <a:xfrm>
            <a:off x="5667978" y="5832487"/>
            <a:ext cx="4405529" cy="3448402"/>
            <a:chOff x="10885115" y="8188891"/>
            <a:chExt cx="4405529" cy="3448402"/>
          </a:xfrm>
        </p:grpSpPr>
        <p:pic>
          <p:nvPicPr>
            <p:cNvPr id="34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85115" y="8188891"/>
              <a:ext cx="4405529" cy="3448402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82" y="2775473"/>
            <a:ext cx="4418680" cy="27746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수아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90" y="7949528"/>
            <a:ext cx="1880072" cy="23354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16" y="5537212"/>
            <a:ext cx="3971925" cy="5905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173" y="9117254"/>
            <a:ext cx="4467225" cy="11049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81" y="5535590"/>
            <a:ext cx="3658336" cy="881790"/>
          </a:xfrm>
          <a:prstGeom prst="rect">
            <a:avLst/>
          </a:prstGeom>
        </p:spPr>
      </p:pic>
      <p:sp>
        <p:nvSpPr>
          <p:cNvPr id="28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93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140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39273" y="6190167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grpSp>
        <p:nvGrpSpPr>
          <p:cNvPr id="43" name="그룹 1001"/>
          <p:cNvGrpSpPr/>
          <p:nvPr/>
        </p:nvGrpSpPr>
        <p:grpSpPr>
          <a:xfrm>
            <a:off x="-609600" y="-1053076"/>
            <a:ext cx="3588190" cy="3553385"/>
            <a:chOff x="14013934" y="6172836"/>
            <a:chExt cx="3588190" cy="3553385"/>
          </a:xfrm>
        </p:grpSpPr>
        <p:pic>
          <p:nvPicPr>
            <p:cNvPr id="4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2371725"/>
            <a:ext cx="7724775" cy="6200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809" y="1714500"/>
            <a:ext cx="8486775" cy="7248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" y="8963025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 유형별 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wafer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개수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30000" y="9270399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 유형별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wafer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크기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20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-Core Dream 7 ExtraBold" pitchFamily="34" charset="0"/>
              </a:rPr>
              <a:t>분석 및 시각화 내용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55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75273"/>
            <a:ext cx="7924800" cy="6079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39273" y="6190167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9067800" y="3695700"/>
            <a:ext cx="7852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 유형에 따른 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wafer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개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수 를 구하여 불량률과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어느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 유형이 가장 많이 나오는지에 대한  분석을 해보았습니다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총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172950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중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None(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양품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147431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약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85.24%,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불량품은 약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15.76%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정도 나오는 걸로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불량품 중에는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‘Edge-Ring’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9680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으로 가장 높고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‘Near-Full’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149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가장 낮게 낮습니다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그러므로 불량 유형 중 흔히 나는 불량 유형이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‘Edge-Ring’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이라는 것을 알 수 있습니다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grpSp>
        <p:nvGrpSpPr>
          <p:cNvPr id="43" name="그룹 1001"/>
          <p:cNvGrpSpPr/>
          <p:nvPr/>
        </p:nvGrpSpPr>
        <p:grpSpPr>
          <a:xfrm>
            <a:off x="-609600" y="-1053076"/>
            <a:ext cx="3588190" cy="3553385"/>
            <a:chOff x="14013934" y="6172836"/>
            <a:chExt cx="3588190" cy="3553385"/>
          </a:xfrm>
        </p:grpSpPr>
        <p:pic>
          <p:nvPicPr>
            <p:cNvPr id="44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204089" y="1017111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불량 유형별 </a:t>
            </a:r>
            <a:r>
              <a:rPr lang="en-US" altLang="ko-KR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wafer </a:t>
            </a:r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개수</a:t>
            </a:r>
            <a:endParaRPr lang="ko-KR" altLang="en-US" sz="45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606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39273" y="6190167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5537" y="5354542"/>
            <a:ext cx="1716150" cy="540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6649" y="4898744"/>
            <a:ext cx="2108379" cy="5115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22495" y="5036943"/>
            <a:ext cx="2097004" cy="7258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4823" y="4482781"/>
            <a:ext cx="2554926" cy="6657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6481" y="5769393"/>
            <a:ext cx="2833985" cy="4141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56240" y="7012826"/>
            <a:ext cx="3090317" cy="72399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173629" y="1700475"/>
            <a:ext cx="4835836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Edge-Loc’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다른  불량 유형에 비하여 차이가 적은 편으로 나타났습니다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1376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7.5%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높은 수치를 나타냈고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1109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6.9%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1376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과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0.6%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차이를 보였습니다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‘Edge-Ring’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1075,2126,3036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세개의 크기가 비슷하게 나타났습니다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1075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21.1%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나타났고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2126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15.7%, 3036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14.7%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나타났습니다</a:t>
            </a:r>
            <a:r>
              <a:rPr lang="en-US" altLang="ko-KR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  <a:r>
              <a:rPr lang="ko-KR" altLang="en-US" dirty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이외의 크기는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차이가 크지 않는걸로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‘Random’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1349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14.3%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높은 수치를 나타냈고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그 밑인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1638, 533, 1080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비슷한 수치를 나타냈으며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,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그 외에의 크기는 비슷한 비율을 나타냈습니다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‘Near-Full’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741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두번째로 큰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516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보다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4.7%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차이가 납니다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</a:p>
          <a:p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grpSp>
        <p:nvGrpSpPr>
          <p:cNvPr id="26" name="그룹 1001"/>
          <p:cNvGrpSpPr/>
          <p:nvPr/>
        </p:nvGrpSpPr>
        <p:grpSpPr>
          <a:xfrm>
            <a:off x="-609600" y="-1053076"/>
            <a:ext cx="3588190" cy="3553385"/>
            <a:chOff x="14013934" y="6172836"/>
            <a:chExt cx="3588190" cy="3553385"/>
          </a:xfrm>
        </p:grpSpPr>
        <p:pic>
          <p:nvPicPr>
            <p:cNvPr id="27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1220400" y="1929600"/>
            <a:ext cx="9219600" cy="8056800"/>
            <a:chOff x="1220400" y="1929600"/>
            <a:chExt cx="9219600" cy="8056800"/>
          </a:xfrm>
        </p:grpSpPr>
        <p:pic>
          <p:nvPicPr>
            <p:cNvPr id="17" name="그림 16"/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200" y="1929600"/>
              <a:ext cx="4057200" cy="4122000"/>
            </a:xfrm>
            <a:prstGeom prst="rect">
              <a:avLst/>
            </a:prstGeom>
          </p:spPr>
        </p:pic>
        <p:pic>
          <p:nvPicPr>
            <p:cNvPr id="15" name="그림 14"/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400" y="1929600"/>
              <a:ext cx="4057200" cy="4122000"/>
            </a:xfrm>
            <a:prstGeom prst="rect">
              <a:avLst/>
            </a:prstGeom>
          </p:spPr>
        </p:pic>
        <p:pic>
          <p:nvPicPr>
            <p:cNvPr id="20" name="그림 19"/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800" y="5864400"/>
              <a:ext cx="4057200" cy="4122000"/>
            </a:xfrm>
            <a:prstGeom prst="rect">
              <a:avLst/>
            </a:prstGeom>
          </p:spPr>
        </p:pic>
        <p:pic>
          <p:nvPicPr>
            <p:cNvPr id="19" name="그림 18"/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800" y="5864400"/>
              <a:ext cx="4057200" cy="4122000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235390" y="9743552"/>
            <a:ext cx="5486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수가 너무 많아서 개수가 작은 값들은 </a:t>
            </a:r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Other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로 묶음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4089" y="1017111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불량 </a:t>
            </a:r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유형별</a:t>
            </a:r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wafer </a:t>
            </a:r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크기</a:t>
            </a:r>
            <a:endParaRPr lang="ko-KR" altLang="en-US" sz="45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30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31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87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프로젝트 주제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6667" y="2482410"/>
            <a:ext cx="1600904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: 디스플레이 불량품 감지하는 센서에 대한 데이터 로그 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00365" y="5400953"/>
            <a:ext cx="2284750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57034" y="4945155"/>
            <a:ext cx="2928081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8766" y="5098270"/>
            <a:ext cx="3090336" cy="85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11848" y="4540501"/>
            <a:ext cx="4204172" cy="808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61867" y="5805468"/>
            <a:ext cx="4504133" cy="505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사진을 넣어도 좋습니다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48838" y="6946449"/>
            <a:ext cx="4511143" cy="9704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키워드에 대한 부가적인 설명을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57561" y="6337089"/>
            <a:ext cx="2508101" cy="902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추가사항을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7644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39273" y="6190167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235390" y="9743552"/>
            <a:ext cx="5486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수가 너무 많아서 개수가 작은 값들은 </a:t>
            </a:r>
            <a:r>
              <a:rPr lang="en-US" altLang="ko-KR" sz="1300" dirty="0" smtClean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Other</a:t>
            </a:r>
            <a:r>
              <a:rPr lang="ko-KR" altLang="en-US" sz="1300" dirty="0">
                <a:solidFill>
                  <a:srgbClr val="4D51BD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로 묶음</a:t>
            </a:r>
          </a:p>
        </p:txBody>
      </p:sp>
      <p:grpSp>
        <p:nvGrpSpPr>
          <p:cNvPr id="26" name="그룹 1001"/>
          <p:cNvGrpSpPr/>
          <p:nvPr/>
        </p:nvGrpSpPr>
        <p:grpSpPr>
          <a:xfrm>
            <a:off x="-609600" y="-1053076"/>
            <a:ext cx="3588190" cy="3553385"/>
            <a:chOff x="14013934" y="6172836"/>
            <a:chExt cx="3588190" cy="3553385"/>
          </a:xfrm>
        </p:grpSpPr>
        <p:pic>
          <p:nvPicPr>
            <p:cNvPr id="27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1173629" y="2247900"/>
            <a:ext cx="4835836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‘Center’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515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51.0%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 압도적으로  높은 수치를 나타내고 뒤를 이어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904(5.7%), 1226(4.0%)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‘Donut’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1334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42.2%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압도적으로 높은 수치를 나타냈고 뒤를 이어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845(7.9%), 1080(5.9 %)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나타났습니다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‘Loc’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은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533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이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8.3%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로 두번째로 많이 나온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776(6.7%)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와 약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1.6%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차이가 납니다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‘Scratch’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는 가장 작은 차이가 나는 불량유형입니다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첫번째와 두번째가 약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0.3%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차이가 나고 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5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번째와도 약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2.3%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정도 차이가 납니다</a:t>
            </a:r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. 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219200" y="1927830"/>
            <a:ext cx="9220200" cy="8168782"/>
            <a:chOff x="1219200" y="1927830"/>
            <a:chExt cx="9220200" cy="8168782"/>
          </a:xfrm>
        </p:grpSpPr>
        <p:pic>
          <p:nvPicPr>
            <p:cNvPr id="4" name="그림 3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927830"/>
              <a:ext cx="4058488" cy="4233600"/>
            </a:xfrm>
            <a:prstGeom prst="rect">
              <a:avLst/>
            </a:prstGeom>
          </p:spPr>
        </p:pic>
        <p:pic>
          <p:nvPicPr>
            <p:cNvPr id="30" name="그림 29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524" y="5864400"/>
              <a:ext cx="4056532" cy="4232212"/>
            </a:xfrm>
            <a:prstGeom prst="rect">
              <a:avLst/>
            </a:prstGeom>
          </p:spPr>
        </p:pic>
        <p:pic>
          <p:nvPicPr>
            <p:cNvPr id="31" name="그림 30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868" y="5864288"/>
              <a:ext cx="4056532" cy="4232212"/>
            </a:xfrm>
            <a:prstGeom prst="rect">
              <a:avLst/>
            </a:prstGeom>
          </p:spPr>
        </p:pic>
        <p:pic>
          <p:nvPicPr>
            <p:cNvPr id="32" name="그림 31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4595" y="1929600"/>
              <a:ext cx="4058488" cy="423360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204089" y="1017111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불량 유형별 </a:t>
            </a:r>
            <a:r>
              <a:rPr lang="en-US" altLang="ko-KR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wafer </a:t>
            </a:r>
            <a:r>
              <a:rPr lang="ko-KR" alt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크기</a:t>
            </a:r>
            <a:endParaRPr lang="ko-KR" altLang="en-US" sz="45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345268" y="82710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수빈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20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1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60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419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반도체 공정 분석 및 시각화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476794" y="1417638"/>
            <a:ext cx="10084798" cy="7607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3" y="2194697"/>
            <a:ext cx="9875792" cy="38144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63" y="6210300"/>
            <a:ext cx="10578738" cy="25908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1811000" y="929957"/>
            <a:ext cx="5040086" cy="453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Pass/Fail </a:t>
            </a:r>
            <a:r>
              <a:rPr lang="ko-KR" altLang="en-US" dirty="0" smtClean="0">
                <a:latin typeface="Noto Sans CJK KR DemiLite (TTF)" panose="020B0400000000000000" pitchFamily="50" charset="-127"/>
                <a:ea typeface="Noto Sans CJK KR DemiLite (TTF)" panose="020B0400000000000000" pitchFamily="50" charset="-127"/>
              </a:rPr>
              <a:t> 시각화</a:t>
            </a:r>
            <a:endParaRPr lang="ko-KR" altLang="en-US" dirty="0"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3713" y="2221911"/>
            <a:ext cx="7285578" cy="6314168"/>
          </a:xfrm>
          <a:prstGeom prst="rect">
            <a:avLst/>
          </a:prstGeom>
        </p:spPr>
      </p:pic>
      <p:sp>
        <p:nvSpPr>
          <p:cNvPr id="10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1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81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79" y="495300"/>
            <a:ext cx="4968227" cy="426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762500"/>
            <a:ext cx="3841531" cy="2590800"/>
          </a:xfrm>
          <a:prstGeom prst="rect">
            <a:avLst/>
          </a:prstGeom>
        </p:spPr>
      </p:pic>
      <p:sp>
        <p:nvSpPr>
          <p:cNvPr id="4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5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59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Correlation</a:t>
            </a:r>
            <a:r>
              <a:rPr lang="ko-KR" altLang="en-US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을 통해 센서와 불량 </a:t>
            </a:r>
            <a:r>
              <a:rPr lang="en-US" altLang="ko-KR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/>
            </a:r>
            <a:br>
              <a:rPr lang="en-US" altLang="ko-KR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</a:br>
            <a:r>
              <a:rPr lang="ko-KR" altLang="en-US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여부 간 상관성 분석</a:t>
            </a:r>
            <a:endParaRPr lang="ko-KR" alt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18613"/>
            <a:ext cx="8077200" cy="7131665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9656618" y="274638"/>
            <a:ext cx="8229600" cy="754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Sort</a:t>
            </a:r>
            <a:r>
              <a:rPr lang="ko-KR" altLang="en-US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를 통해 절댓값 내림차순 정렬</a:t>
            </a:r>
            <a:endParaRPr lang="ko-KR" alt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417638"/>
            <a:ext cx="9100912" cy="734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Seaborn </a:t>
            </a:r>
            <a:r>
              <a:rPr lang="ko-KR" altLang="en-US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히트맵 시각화</a:t>
            </a:r>
            <a:endParaRPr lang="ko-KR" alt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90083"/>
            <a:ext cx="7772400" cy="75969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7" y="1371600"/>
            <a:ext cx="7016750" cy="1295400"/>
          </a:xfrm>
          <a:prstGeom prst="rect">
            <a:avLst/>
          </a:prstGeom>
        </p:spPr>
      </p:pic>
      <p:sp>
        <p:nvSpPr>
          <p:cNvPr id="13" name="제목 6"/>
          <p:cNvSpPr txBox="1">
            <a:spLocks/>
          </p:cNvSpPr>
          <p:nvPr/>
        </p:nvSpPr>
        <p:spPr>
          <a:xfrm>
            <a:off x="92964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관계 파악 다중 산점도그래프</a:t>
            </a:r>
            <a:endParaRPr lang="ko-KR" altLang="en-US" sz="3600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54" y="1638300"/>
            <a:ext cx="8596745" cy="79433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0575" y="7883195"/>
            <a:ext cx="2505425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4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웨이퍼 불량 데이터 분석 및 시각화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28900"/>
            <a:ext cx="6539593" cy="3429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428029"/>
            <a:ext cx="2895600" cy="9178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6057900"/>
            <a:ext cx="7236279" cy="39397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886972"/>
            <a:ext cx="7159250" cy="3880714"/>
          </a:xfrm>
          <a:prstGeom prst="rect">
            <a:avLst/>
          </a:prstGeom>
        </p:spPr>
      </p:pic>
      <p:sp>
        <p:nvSpPr>
          <p:cNvPr id="7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0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79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43201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불량유형 별 개수 시각화</a:t>
            </a:r>
            <a:endParaRPr lang="ko-KR" alt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0700"/>
            <a:ext cx="8229600" cy="7270659"/>
          </a:xfrm>
        </p:spPr>
      </p:pic>
      <p:sp>
        <p:nvSpPr>
          <p:cNvPr id="5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6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48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46138"/>
            <a:ext cx="11589333" cy="8831262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525" y="5261769"/>
            <a:ext cx="9937167" cy="4272707"/>
          </a:xfrm>
          <a:prstGeom prst="rect">
            <a:avLst/>
          </a:prstGeom>
        </p:spPr>
      </p:pic>
      <p:sp>
        <p:nvSpPr>
          <p:cNvPr id="6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7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40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32" y="0"/>
            <a:ext cx="7910491" cy="4000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32" y="4000500"/>
            <a:ext cx="8380535" cy="5791200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9516767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latin typeface="Noto Sans CJK KR Bold (TTF)" panose="020B0800000000000000" pitchFamily="50" charset="-127"/>
                <a:ea typeface="Noto Sans CJK KR Bold (TTF)" panose="020B0800000000000000" pitchFamily="50" charset="-127"/>
              </a:rPr>
              <a:t>불량 유형별 웨이퍼 크기 산점도 시각화  </a:t>
            </a:r>
            <a:endParaRPr lang="ko-KR" altLang="en-US" dirty="0"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9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0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프로젝트 개요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00365" y="5400953"/>
            <a:ext cx="2284750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57034" y="4945155"/>
            <a:ext cx="2928081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68766" y="5098270"/>
            <a:ext cx="3090336" cy="85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11848" y="4540501"/>
            <a:ext cx="4204172" cy="808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61867" y="5805468"/>
            <a:ext cx="4504133" cy="505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사진을 넣어도 좋습니다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66667" y="4080845"/>
            <a:ext cx="13892435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과거 1930년대 영국에서 흑백 브라운관(CRT)를 출시를 시작으로 많은 디스플레이 기기는 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많은 변화와 발전을 해오면서 2002년경 LCD,PDP 등 디지털 방식의 평판디스플레이가 본격적으로 등장을 하면서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디스플레이 시장의 큰 변화를 맞이하게 되었다.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평판디스플레이의 우수한 화질과 슬림한 디자인은 높은 가격에도 불구하고 소비자의 호응을 끌어낼 수 있었으며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i="0" u="none" strike="noStrike" kern="0" cap="none" spc="-100" normalizeH="0" baseline="0" noProof="0" dirty="0" smtClean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S-Core Dream 3 Light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디스플레이산업 역시 새로운 시장을 형성하며 한 단계 업그레이드 됐다.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i="0" u="none" strike="noStrike" kern="0" cap="none" spc="-100" normalizeH="0" baseline="0" noProof="0" dirty="0" smtClean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S-Core Dream 3 Light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i="0" u="none" strike="noStrike" kern="0" cap="none" spc="-100" normalizeH="0" baseline="0" noProof="0" dirty="0" smtClean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  <a:cs typeface="S-Core Dream 3 Light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 앞으로의 전망역시 LCD를 위주로 발전과 변화를 맞이 할 텐데 이 중요한 구성 요소로 TFT가 있는데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TFT는 디스플레이 화면을 구성하는 각각의 픽셀의 밝기를 조절 하는 역할로 반도체로 구성이 되어 있다.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 그래서 우리는 그 중요한 TFT를 구성하고 있는 반도체 요소들의 다양한 불량원인과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3 Light" pitchFamily="34" charset="0"/>
              </a:rPr>
              <a:t>제일 잘 발생하는 불량은 뭐가 있는 분석을 하려고 한다.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57561" y="6337089"/>
            <a:ext cx="2508101" cy="902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추가사항을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66667" y="2482410"/>
            <a:ext cx="176233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:  </a:t>
            </a:r>
            <a:r>
              <a:rPr kumimoji="0" lang="en-US" sz="2500" b="0" i="0" u="none" strike="noStrike" kern="0" cap="none" spc="-200" normalizeH="0" baseline="0" noProof="0" dirty="0" err="1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분석</a:t>
            </a: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CJK KR DemiLite (TTF)" panose="020B0400000000000000" pitchFamily="50" charset="-127"/>
                <a:ea typeface="Noto Sans CJK KR DemiLite (TTF)" panose="020B0400000000000000" pitchFamily="50" charset="-127"/>
                <a:cs typeface="S-Core Dream 5 Medium" pitchFamily="34" charset="0"/>
              </a:rPr>
              <a:t> 이유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DemiLite (TTF)" panose="020B0400000000000000" pitchFamily="50" charset="-127"/>
              <a:ea typeface="Noto Sans CJK KR DemiLite (TTF)" panose="020B04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4047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2381" y="6631171"/>
            <a:ext cx="10287219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[결론 및 향후과제] 분석에 대한 결론 및 향후 현 분석 및 시각화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결과를 발전시킬 수 있는 방향을 제시한다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-20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  <a:cs typeface="S-Core Dream 3 Light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2381" y="2700859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52381" y="5127429"/>
            <a:ext cx="1162348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결론 및 </a:t>
            </a: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향후과제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45315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82600" y="2700857"/>
            <a:ext cx="3416363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97000" y="5127429"/>
            <a:ext cx="252818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 (TTF)" panose="020B0800000000000000" pitchFamily="50" charset="-127"/>
                <a:ea typeface="Noto Sans CJK KR Bold (TTF)" panose="020B0800000000000000" pitchFamily="50" charset="-127"/>
                <a:cs typeface="S-Core Dream 7 ExtraBold" pitchFamily="34" charset="0"/>
              </a:rPr>
              <a:t>느낀점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 Bold (TTF)" panose="020B0800000000000000" pitchFamily="50" charset="-127"/>
              <a:ea typeface="Noto Sans CJK KR Bold (TTF)" panose="020B0800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8401" y="6631171"/>
            <a:ext cx="10271918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[느낀 점]은 프로젝트 수행에서 개인, 우리 팀이 잘한 부</a:t>
            </a:r>
            <a:r>
              <a:rPr kumimoji="0" lang="ko-KR" alt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분과 </a:t>
            </a: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아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쉬운 점을 작성한다. 또한 프로젝트를 수행하면서 느낀 수행 상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어려움, 갈등요소 등을 작성하고 이를 해결한 방법을 작성한다.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4118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09524" y="2190431"/>
            <a:ext cx="16103714" cy="61555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Bebas" pitchFamily="34" charset="0"/>
              </a:rPr>
              <a:t>THANK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Bebas" pitchFamily="34" charset="0"/>
              </a:rPr>
              <a:t>YOU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809524" y="1578982"/>
            <a:ext cx="2620358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5 Medium" pitchFamily="34" charset="0"/>
              </a:rPr>
              <a:t>2023 </a:t>
            </a:r>
            <a:r>
              <a:rPr lang="ko-KR" altLang="en-US" sz="3100" kern="0" spc="-200" dirty="0" smtClean="0">
                <a:solidFill>
                  <a:srgbClr val="FFFFFF"/>
                </a:solidFill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5 Medium" pitchFamily="34" charset="0"/>
              </a:rPr>
              <a:t>프로젝트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020800" y="8174129"/>
            <a:ext cx="2683962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-Core Dream 4 Regular" pitchFamily="34" charset="0"/>
              </a:rPr>
              <a:t>Team Dissplay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713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66667" y="1528248"/>
            <a:ext cx="1015714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프로젝트 개요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00365" y="5400953"/>
            <a:ext cx="2284750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57034" y="4945155"/>
            <a:ext cx="2928081" cy="649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68766" y="5098270"/>
            <a:ext cx="3090336" cy="85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4 Regular" pitchFamily="34" charset="0"/>
                <a:ea typeface="+mn-ea"/>
                <a:cs typeface="S-Core Dream 4 Regular" pitchFamily="34" charset="0"/>
              </a:rPr>
              <a:t>핵심 단어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11848" y="4540501"/>
            <a:ext cx="4204172" cy="808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5 Medium" pitchFamily="34" charset="0"/>
                <a:ea typeface="+mn-ea"/>
                <a:cs typeface="S-Core Dream 5 Medium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61867" y="5805468"/>
            <a:ext cx="4504133" cy="505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사진을 넣어도 좋습니다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66666" y="4021905"/>
            <a:ext cx="7858333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데이터 수집 및  시각화 , 크롤링을 통한 워드클라우드 만들기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48838" y="6946449"/>
            <a:ext cx="4511143" cy="9704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키워드에 대한 부가적인 설명을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57561" y="6337089"/>
            <a:ext cx="2508101" cy="902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* 추가사항을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-Core Dream 3 Light" pitchFamily="34" charset="0"/>
                <a:ea typeface="+mn-ea"/>
                <a:cs typeface="S-Core Dream 3 Light" pitchFamily="34" charset="0"/>
              </a:rPr>
              <a:t>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66667" y="2482410"/>
            <a:ext cx="328633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:</a:t>
            </a:r>
            <a:r>
              <a:rPr kumimoji="0" lang="en-US" sz="2500" b="0" i="0" u="none" strike="noStrike" kern="0" cap="none" spc="-200" normalizeH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 </a:t>
            </a:r>
            <a:r>
              <a:rPr kumimoji="0" lang="en-US" sz="2500" b="0" i="0" u="none" strike="noStrike" kern="0" cap="none" spc="-200" normalizeH="0" baseline="0" noProof="0" dirty="0" err="1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훈련내용과의</a:t>
            </a:r>
            <a:r>
              <a:rPr kumimoji="0" lang="en-US" sz="25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5 Medium" pitchFamily="34" charset="0"/>
              </a:rPr>
              <a:t> 관련성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20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807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04393" y="6503764"/>
            <a:ext cx="12491513" cy="1069570"/>
            <a:chOff x="3104393" y="6503764"/>
            <a:chExt cx="12491513" cy="106957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123810" y="6503764"/>
              <a:ext cx="12457143" cy="72326"/>
              <a:chOff x="3123810" y="6503764"/>
              <a:chExt cx="12457143" cy="7232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123810" y="6503764"/>
                <a:ext cx="12457143" cy="7232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643867" y="7040481"/>
              <a:ext cx="993379" cy="72326"/>
              <a:chOff x="2643867" y="7040481"/>
              <a:chExt cx="993379" cy="7232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2643867" y="7040481"/>
                <a:ext cx="993379" cy="7232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779119" y="7040481"/>
              <a:ext cx="993379" cy="72326"/>
              <a:chOff x="6779119" y="7040481"/>
              <a:chExt cx="993379" cy="7232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6779119" y="7040481"/>
                <a:ext cx="993379" cy="7232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914371" y="7040481"/>
              <a:ext cx="993379" cy="72326"/>
              <a:chOff x="10914371" y="7040481"/>
              <a:chExt cx="993379" cy="7232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10914371" y="7040481"/>
                <a:ext cx="993379" cy="7232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063054" y="7040481"/>
              <a:ext cx="993379" cy="72326"/>
              <a:chOff x="15063054" y="7040481"/>
              <a:chExt cx="993379" cy="7232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15063054" y="7040481"/>
                <a:ext cx="993379" cy="7232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358730" y="5313388"/>
            <a:ext cx="8101587" cy="72326"/>
            <a:chOff x="5358730" y="5313388"/>
            <a:chExt cx="8101587" cy="723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730" y="5313388"/>
              <a:ext cx="8101587" cy="723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3691" y="7611905"/>
            <a:ext cx="3613731" cy="1229261"/>
            <a:chOff x="1333691" y="7611905"/>
            <a:chExt cx="3613731" cy="12292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3691" y="7611905"/>
              <a:ext cx="3613731" cy="12292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68943" y="7611905"/>
            <a:ext cx="3613731" cy="1229261"/>
            <a:chOff x="5468943" y="7611905"/>
            <a:chExt cx="3613731" cy="12292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8943" y="7611905"/>
              <a:ext cx="3613731" cy="12292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04195" y="7611905"/>
            <a:ext cx="3613731" cy="1229261"/>
            <a:chOff x="9604195" y="7611905"/>
            <a:chExt cx="3613731" cy="12292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04195" y="7611905"/>
              <a:ext cx="3613731" cy="12292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52878" y="7611905"/>
            <a:ext cx="3613731" cy="1229261"/>
            <a:chOff x="13752878" y="7611905"/>
            <a:chExt cx="3613731" cy="12292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52878" y="7611905"/>
              <a:ext cx="3613731" cy="122926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646750" y="7817746"/>
            <a:ext cx="298761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93690" y="8243630"/>
            <a:ext cx="34937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내용을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82002" y="7817746"/>
            <a:ext cx="298761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528942" y="8243630"/>
            <a:ext cx="34937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내용을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917254" y="7817746"/>
            <a:ext cx="298761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664194" y="8243630"/>
            <a:ext cx="34937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내용을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065937" y="7817746"/>
            <a:ext cx="298761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S-Core Dream 6 Bold" pitchFamily="34" charset="0"/>
              </a:rPr>
              <a:t>Key 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812877" y="8243630"/>
            <a:ext cx="349373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-1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내용을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95239" y="1534924"/>
            <a:ext cx="408676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0" cap="none" spc="-3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프로젝트 구조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7305119" y="3255660"/>
            <a:ext cx="3753082" cy="1416959"/>
            <a:chOff x="7305119" y="3255660"/>
            <a:chExt cx="3753082" cy="14169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194621" y="4072241"/>
              <a:ext cx="120774" cy="600378"/>
              <a:chOff x="9194621" y="4072241"/>
              <a:chExt cx="120774" cy="60037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9194621" y="4072241"/>
                <a:ext cx="120774" cy="60037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305119" y="3255660"/>
              <a:ext cx="3753082" cy="785575"/>
              <a:chOff x="7305119" y="3255660"/>
              <a:chExt cx="3753082" cy="78557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05119" y="3255660"/>
                <a:ext cx="3753082" cy="785575"/>
              </a:xfrm>
              <a:prstGeom prst="rect">
                <a:avLst/>
              </a:prstGeom>
            </p:spPr>
          </p:pic>
        </p:grpSp>
      </p:grpSp>
      <p:sp>
        <p:nvSpPr>
          <p:cNvPr id="56" name="Object 56"/>
          <p:cNvSpPr txBox="1"/>
          <p:nvPr/>
        </p:nvSpPr>
        <p:spPr>
          <a:xfrm>
            <a:off x="6637977" y="3416400"/>
            <a:ext cx="506299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2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5 Medium" pitchFamily="34" charset="0"/>
              </a:rPr>
              <a:t>데이터분석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2803727" y="4828571"/>
            <a:ext cx="3393622" cy="1762283"/>
            <a:chOff x="2803727" y="4828571"/>
            <a:chExt cx="3393622" cy="176228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4440151" y="5774603"/>
              <a:ext cx="120774" cy="816251"/>
              <a:chOff x="4440151" y="5774603"/>
              <a:chExt cx="120774" cy="81625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4440151" y="5774603"/>
                <a:ext cx="120774" cy="81625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803727" y="4828571"/>
              <a:ext cx="3393622" cy="1114286"/>
              <a:chOff x="2803727" y="4828571"/>
              <a:chExt cx="3393622" cy="1114286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803727" y="4828571"/>
                <a:ext cx="3393622" cy="1114286"/>
              </a:xfrm>
              <a:prstGeom prst="rect">
                <a:avLst/>
              </a:prstGeom>
            </p:spPr>
          </p:pic>
        </p:grpSp>
      </p:grpSp>
      <p:sp>
        <p:nvSpPr>
          <p:cNvPr id="65" name="Object 65"/>
          <p:cNvSpPr txBox="1"/>
          <p:nvPr/>
        </p:nvSpPr>
        <p:spPr>
          <a:xfrm>
            <a:off x="2907044" y="5005943"/>
            <a:ext cx="318202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S-Core Dream 6 Bold" pitchFamily="34" charset="0"/>
              </a:rPr>
              <a:t>데이터수집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664736" y="5406608"/>
            <a:ext cx="3721075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내용을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grpSp>
        <p:nvGrpSpPr>
          <p:cNvPr id="1019" name="그룹 1019"/>
          <p:cNvGrpSpPr/>
          <p:nvPr/>
        </p:nvGrpSpPr>
        <p:grpSpPr>
          <a:xfrm>
            <a:off x="7446046" y="4828571"/>
            <a:ext cx="3393622" cy="1762283"/>
            <a:chOff x="7446046" y="4828571"/>
            <a:chExt cx="3393622" cy="1762283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9180952" y="5752381"/>
              <a:ext cx="120774" cy="838474"/>
              <a:chOff x="9180952" y="5752381"/>
              <a:chExt cx="120774" cy="838474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9180952" y="5752381"/>
                <a:ext cx="120774" cy="83847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7446046" y="4828571"/>
              <a:ext cx="3393622" cy="1114286"/>
              <a:chOff x="7446046" y="4828571"/>
              <a:chExt cx="3393622" cy="1114286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46046" y="4828571"/>
                <a:ext cx="3393622" cy="1114286"/>
              </a:xfrm>
              <a:prstGeom prst="rect">
                <a:avLst/>
              </a:prstGeom>
            </p:spPr>
          </p:pic>
        </p:grpSp>
      </p:grpSp>
      <p:sp>
        <p:nvSpPr>
          <p:cNvPr id="75" name="Object 75"/>
          <p:cNvSpPr txBox="1"/>
          <p:nvPr/>
        </p:nvSpPr>
        <p:spPr>
          <a:xfrm>
            <a:off x="7549358" y="5005943"/>
            <a:ext cx="318202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6 Bold" pitchFamily="34" charset="0"/>
              </a:rPr>
              <a:t>전처리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307055" y="5406608"/>
            <a:ext cx="3721075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내용을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12088365" y="4828571"/>
            <a:ext cx="3393622" cy="1762283"/>
            <a:chOff x="12088365" y="4828571"/>
            <a:chExt cx="3393622" cy="1762283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3785176" y="5752381"/>
              <a:ext cx="120774" cy="838474"/>
              <a:chOff x="13785176" y="5752381"/>
              <a:chExt cx="120774" cy="838474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13785176" y="5752381"/>
                <a:ext cx="120774" cy="83847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2088365" y="4828571"/>
              <a:ext cx="3393622" cy="1114286"/>
              <a:chOff x="12088365" y="4828571"/>
              <a:chExt cx="3393622" cy="1114286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088365" y="4828571"/>
                <a:ext cx="3393622" cy="1114286"/>
              </a:xfrm>
              <a:prstGeom prst="rect">
                <a:avLst/>
              </a:prstGeom>
            </p:spPr>
          </p:pic>
        </p:grpSp>
      </p:grpSp>
      <p:sp>
        <p:nvSpPr>
          <p:cNvPr id="85" name="Object 85"/>
          <p:cNvSpPr txBox="1"/>
          <p:nvPr/>
        </p:nvSpPr>
        <p:spPr>
          <a:xfrm>
            <a:off x="12191663" y="5005943"/>
            <a:ext cx="318202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6 Bold" pitchFamily="34" charset="0"/>
              </a:rPr>
              <a:t>크롤링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1949374" y="5406608"/>
            <a:ext cx="3721075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3 Light" pitchFamily="34" charset="0"/>
              </a:rPr>
              <a:t>내용을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15862683" y="1846848"/>
            <a:ext cx="3464994" cy="3188741"/>
            <a:chOff x="15862683" y="1846848"/>
            <a:chExt cx="3464994" cy="318874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62683" y="184684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046721" y="-535508"/>
            <a:ext cx="2827193" cy="2601790"/>
            <a:chOff x="12046721" y="-535508"/>
            <a:chExt cx="2827193" cy="2601790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46721" y="-535508"/>
              <a:ext cx="2827193" cy="2601790"/>
            </a:xfrm>
            <a:prstGeom prst="rect">
              <a:avLst/>
            </a:prstGeom>
          </p:spPr>
        </p:pic>
      </p:grpSp>
      <p:sp>
        <p:nvSpPr>
          <p:cNvPr id="70" name="Object 5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S-Core Dream 4 Regular" pitchFamily="34" charset="0"/>
              </a:rPr>
              <a:t>제목을 입력해주세요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71" name="Object 12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Mono CJK KR Regular" panose="020B0500000000000000" pitchFamily="34" charset="-127"/>
                <a:ea typeface="Noto Sans Mono CJK KR Regular" panose="020B0500000000000000" pitchFamily="34" charset="-127"/>
                <a:cs typeface="Noto Sans CJK KR Regular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677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82861" y="6591300"/>
            <a:ext cx="10771429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이곳에는 세부사항을 적어주세요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챕터에 대한 간략한 설명을 적어주세요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S-Core Dream 3 Light" pitchFamily="34" charset="0"/>
              </a:rPr>
              <a:t>부제목을 입력해주셔도 됩니다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2381" y="2700859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R (TTF)" panose="020B0500000000000000" pitchFamily="50" charset="-127"/>
                <a:ea typeface="Noto Sans Mono CJK KR R (TTF)" panose="020B0500000000000000" pitchFamily="50" charset="-127"/>
                <a:cs typeface="Noto Sans CJK KR Regular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R (TTF)" panose="020B0500000000000000" pitchFamily="50" charset="-127"/>
              <a:ea typeface="Noto Sans Mono CJK KR R (TTF)" panose="020B0500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52381" y="5127429"/>
            <a:ext cx="586761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-4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ono CJK KR Bold" panose="020B0800000000000000" pitchFamily="34" charset="-127"/>
                <a:ea typeface="Noto Sans Mono CJK KR Bold" panose="020B0800000000000000" pitchFamily="34" charset="-127"/>
                <a:cs typeface="S-Core Dream 7 ExtraBold" pitchFamily="34" charset="0"/>
              </a:rPr>
              <a:t>팀 구성 및 역할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Mono CJK KR Bold" panose="020B0800000000000000" pitchFamily="34" charset="-127"/>
              <a:ea typeface="Noto Sans Mono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372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1534</Words>
  <Application>Microsoft Office PowerPoint</Application>
  <PresentationFormat>사용자 지정</PresentationFormat>
  <Paragraphs>409</Paragraphs>
  <Slides>62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90" baseType="lpstr">
      <vt:lpstr>?? ??</vt:lpstr>
      <vt:lpstr>Bebas</vt:lpstr>
      <vt:lpstr>G마켓 산스 Medium</vt:lpstr>
      <vt:lpstr>G마켓 산스 TTF Medium</vt:lpstr>
      <vt:lpstr>Noto Sans CJK KR Bold (TTF)</vt:lpstr>
      <vt:lpstr>Noto Sans CJK KR DemiLight</vt:lpstr>
      <vt:lpstr>Noto Sans CJK KR DemiLite (TTF</vt:lpstr>
      <vt:lpstr>Noto Sans CJK KR DemiLite (TTF)</vt:lpstr>
      <vt:lpstr>Noto Sans CJK KR Regular</vt:lpstr>
      <vt:lpstr>Noto Sans KR Medium</vt:lpstr>
      <vt:lpstr>Noto Sans KR Thin</vt:lpstr>
      <vt:lpstr>Noto Sans Mono CJK KR Bold</vt:lpstr>
      <vt:lpstr>Noto Sans Mono CJK KR R (TTF)</vt:lpstr>
      <vt:lpstr>Noto Sans Mono CJK KR Regular</vt:lpstr>
      <vt:lpstr>S-Core Dream 3 Light</vt:lpstr>
      <vt:lpstr>S-Core Dream 4 Regular</vt:lpstr>
      <vt:lpstr>S-Core Dream 5 Medium</vt:lpstr>
      <vt:lpstr>S-Core Dream 6 Bold</vt:lpstr>
      <vt:lpstr>S-Core Dream 7 ExtraBold</vt:lpstr>
      <vt:lpstr>맑은 고딕</vt:lpstr>
      <vt:lpstr>에스코어 드림 7 ExtraBold</vt:lpstr>
      <vt:lpstr>함초롬돋움</vt:lpstr>
      <vt:lpstr>휴먼모음T</vt:lpstr>
      <vt:lpstr>휴먼엑스포</vt:lpstr>
      <vt:lpstr>Arial</vt:lpstr>
      <vt:lpstr>Calibri</vt:lpstr>
      <vt:lpstr>Noto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반도체 공정 분석 및 시각화</vt:lpstr>
      <vt:lpstr>PowerPoint 프레젠테이션</vt:lpstr>
      <vt:lpstr>Correlation을 통해 센서와 불량  여부 간 상관성 분석</vt:lpstr>
      <vt:lpstr>Seaborn 히트맵 시각화</vt:lpstr>
      <vt:lpstr>웨이퍼 불량 데이터 분석 및 시각화</vt:lpstr>
      <vt:lpstr>불량유형 별 개수 시각화</vt:lpstr>
      <vt:lpstr>PowerPoint 프레젠테이션</vt:lpstr>
      <vt:lpstr>불량 유형별 웨이퍼 크기 산점도 시각화  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tjoeun</cp:lastModifiedBy>
  <cp:revision>45</cp:revision>
  <dcterms:created xsi:type="dcterms:W3CDTF">2023-05-09T18:34:47Z</dcterms:created>
  <dcterms:modified xsi:type="dcterms:W3CDTF">2023-05-15T00:34:10Z</dcterms:modified>
</cp:coreProperties>
</file>